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7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3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528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A695F8-5A84-44A9-893F-A3876705CCBB}" type="datetimeFigureOut">
              <a:rPr lang="en-US" smtClean="0"/>
              <a:t>12/27/15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D10AE-389B-4E2D-8873-04A8AC84D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561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845FF-72A8-4C0F-94B7-B206F9FE31B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section uses Molly Bang’s renowned text</a:t>
            </a:r>
            <a:r>
              <a:rPr lang="en-US" baseline="0" dirty="0" smtClean="0"/>
              <a:t> “Picture This” which provides information on visual design.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845FF-72A8-4C0F-94B7-B206F9FE31B7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845FF-72A8-4C0F-94B7-B206F9FE31B7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845FF-72A8-4C0F-94B7-B206F9FE31B7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845FF-72A8-4C0F-94B7-B206F9FE31B7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845FF-72A8-4C0F-94B7-B206F9FE31B7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845FF-72A8-4C0F-94B7-B206F9FE31B7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845FF-72A8-4C0F-94B7-B206F9FE31B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845FF-72A8-4C0F-94B7-B206F9FE31B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845FF-72A8-4C0F-94B7-B206F9FE31B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845FF-72A8-4C0F-94B7-B206F9FE31B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845FF-72A8-4C0F-94B7-B206F9FE31B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845FF-72A8-4C0F-94B7-B206F9FE31B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845FF-72A8-4C0F-94B7-B206F9FE31B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845FF-72A8-4C0F-94B7-B206F9FE31B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845FF-72A8-4C0F-94B7-B206F9FE31B7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845FF-72A8-4C0F-94B7-B206F9FE31B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A6C38-B70E-41F7-A69D-A11E95B1F2AE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12/27/15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EDEAB-9453-4EB5-8D06-65E974C8C1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013274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A6C38-B70E-41F7-A69D-A11E95B1F2AE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12/27/15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EDEAB-9453-4EB5-8D06-65E974C8C1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970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A6C38-B70E-41F7-A69D-A11E95B1F2AE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12/27/15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260EDEAB-9453-4EB5-8D06-65E974C8C1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4136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A6C38-B70E-41F7-A69D-A11E95B1F2AE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12/27/15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EDEAB-9453-4EB5-8D06-65E974C8C1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681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A6C38-B70E-41F7-A69D-A11E95B1F2AE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12/27/15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EDEAB-9453-4EB5-8D06-65E974C8C1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727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A6C38-B70E-41F7-A69D-A11E95B1F2AE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12/27/15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EDEAB-9453-4EB5-8D06-65E974C8C1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16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A6C38-B70E-41F7-A69D-A11E95B1F2AE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12/27/15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EDEAB-9453-4EB5-8D06-65E974C8C1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117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A6C38-B70E-41F7-A69D-A11E95B1F2AE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12/27/15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EDEAB-9453-4EB5-8D06-65E974C8C1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124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A6C38-B70E-41F7-A69D-A11E95B1F2AE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12/27/15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EDEAB-9453-4EB5-8D06-65E974C8C1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346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A6C38-B70E-41F7-A69D-A11E95B1F2AE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12/27/15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EDEAB-9453-4EB5-8D06-65E974C8C1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922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A6C38-B70E-41F7-A69D-A11E95B1F2AE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12/27/15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EDEAB-9453-4EB5-8D06-65E974C8C1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386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48A6C38-B70E-41F7-A69D-A11E95B1F2AE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12/27/15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60EDEAB-9453-4EB5-8D06-65E974C8C11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8577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 how do we interpret?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Let’s consider </a:t>
            </a:r>
            <a:r>
              <a:rPr lang="en-US" dirty="0" smtClean="0"/>
              <a:t>the elements of visual design that can help us </a:t>
            </a:r>
            <a:r>
              <a:rPr lang="en-US" smtClean="0"/>
              <a:t>interpret </a:t>
            </a:r>
            <a:r>
              <a:rPr lang="en-US" smtClean="0"/>
              <a:t>images </a:t>
            </a:r>
            <a:r>
              <a:rPr lang="en-US" dirty="0" smtClean="0"/>
              <a:t>in comics, graphic novels, and other visual mediums.  </a:t>
            </a:r>
            <a:r>
              <a:rPr lang="en-US" dirty="0" smtClean="0"/>
              <a:t>To do so, we can use Molly Bang’s principles of design from </a:t>
            </a:r>
            <a:r>
              <a:rPr lang="en-US" i="1" dirty="0" smtClean="0"/>
              <a:t>Picture This</a:t>
            </a:r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242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5344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>Principles of Space/Visual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781800" cy="4709160"/>
          </a:xfrm>
        </p:spPr>
        <p:txBody>
          <a:bodyPr>
            <a:normAutofit/>
          </a:bodyPr>
          <a:lstStyle/>
          <a:p>
            <a:pPr lvl="1"/>
            <a:r>
              <a:rPr lang="en-US" b="1" dirty="0" smtClean="0"/>
              <a:t>Smooth, flat, horizontal shapes</a:t>
            </a:r>
            <a:r>
              <a:rPr lang="en-US" dirty="0" smtClean="0"/>
              <a:t>:  sense of stability and calm (can’t fall down)</a:t>
            </a:r>
          </a:p>
          <a:p>
            <a:pPr lvl="1"/>
            <a:r>
              <a:rPr lang="en-US" b="1" dirty="0" smtClean="0"/>
              <a:t>Vertical shapes</a:t>
            </a:r>
            <a:r>
              <a:rPr lang="en-US" dirty="0" smtClean="0"/>
              <a:t>:  exciting and active, rebelling against earth’s gravity, implying energy, reaching toward heights of the heavens (energy to create, energy released if fall)</a:t>
            </a:r>
          </a:p>
          <a:p>
            <a:pPr lvl="1"/>
            <a:r>
              <a:rPr lang="en-US" b="1" dirty="0" smtClean="0"/>
              <a:t>Diagonal shapes</a:t>
            </a:r>
            <a:r>
              <a:rPr lang="en-US" dirty="0" smtClean="0"/>
              <a:t>:  dynamic, imply motion or tension (as if falling)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276600" y="5257800"/>
            <a:ext cx="3581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391400" y="1295400"/>
            <a:ext cx="990600" cy="487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806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4582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>Principles of Space/Visual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800" b="1" dirty="0" smtClean="0"/>
              <a:t>Upper Half</a:t>
            </a:r>
            <a:r>
              <a:rPr lang="en-US" sz="2800" dirty="0" smtClean="0"/>
              <a:t> (of frame):  Freedom, happiness, triumph, “spirituality”; a stronger tactical position, escaping gravity- greater “pictorial weight”- draws attention, more important</a:t>
            </a:r>
          </a:p>
          <a:p>
            <a:pPr lvl="1"/>
            <a:endParaRPr lang="en-US" sz="2800" b="1" dirty="0" smtClean="0"/>
          </a:p>
          <a:p>
            <a:pPr lvl="1"/>
            <a:endParaRPr lang="en-US" sz="2800" b="1" dirty="0" smtClean="0"/>
          </a:p>
          <a:p>
            <a:pPr lvl="1"/>
            <a:endParaRPr lang="en-US" sz="2800" b="1" dirty="0" smtClean="0"/>
          </a:p>
          <a:p>
            <a:pPr lvl="1"/>
            <a:r>
              <a:rPr lang="en-US" sz="2800" b="1" dirty="0" smtClean="0"/>
              <a:t>Lower Half</a:t>
            </a:r>
            <a:r>
              <a:rPr lang="en-US" sz="2800" dirty="0" smtClean="0"/>
              <a:t>:  threatened, heavier, sadder, more constrained, grounded, less important</a:t>
            </a:r>
          </a:p>
        </p:txBody>
      </p:sp>
    </p:spTree>
    <p:extLst>
      <p:ext uri="{BB962C8B-B14F-4D97-AF65-F5344CB8AC3E}">
        <p14:creationId xmlns:p14="http://schemas.microsoft.com/office/powerpoint/2010/main" val="373895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xplosion 2 3"/>
          <p:cNvSpPr/>
          <p:nvPr/>
        </p:nvSpPr>
        <p:spPr>
          <a:xfrm>
            <a:off x="5257800" y="3048000"/>
            <a:ext cx="3505200" cy="350520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>Principles of Space/Visual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b="1" dirty="0" smtClean="0"/>
              <a:t>Center:  </a:t>
            </a:r>
            <a:r>
              <a:rPr lang="en-US" dirty="0" smtClean="0"/>
              <a:t>most effective “center of attention” point of greatest attraction</a:t>
            </a:r>
          </a:p>
          <a:p>
            <a:pPr lvl="2"/>
            <a:r>
              <a:rPr lang="en-US" sz="2400" dirty="0" smtClean="0"/>
              <a:t>Shifting away from the center implies movement</a:t>
            </a:r>
          </a:p>
          <a:p>
            <a:pPr lvl="2"/>
            <a:r>
              <a:rPr lang="en-US" sz="2400" dirty="0" smtClean="0"/>
              <a:t>Rarely used unless figure is intended to be an object of meditation</a:t>
            </a:r>
          </a:p>
          <a:p>
            <a:pPr lvl="1"/>
            <a:r>
              <a:rPr lang="en-US" b="1" dirty="0" smtClean="0"/>
              <a:t>Edges and Corners</a:t>
            </a:r>
            <a:r>
              <a:rPr lang="en-US" dirty="0" smtClean="0"/>
              <a:t> (of the picture) = the edges and corners of the picture world</a:t>
            </a:r>
          </a:p>
          <a:p>
            <a:pPr lvl="2"/>
            <a:r>
              <a:rPr lang="en-US" sz="2400" dirty="0" smtClean="0"/>
              <a:t>Closer an object is to the edge, the greater the tension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246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>Principles of Space/Visual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3200" b="1" dirty="0" smtClean="0"/>
              <a:t>Light/Dark</a:t>
            </a:r>
            <a:r>
              <a:rPr lang="en-US" sz="3200" dirty="0" smtClean="0"/>
              <a:t>:  White or light backgrounds feel safer than dark backgrounds (reminding of daytime) while dark background symbolize the unknown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86200" y="3886200"/>
            <a:ext cx="4800600" cy="243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00800" y="4419600"/>
            <a:ext cx="1219200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250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/>
          <p:cNvSpPr/>
          <p:nvPr/>
        </p:nvSpPr>
        <p:spPr>
          <a:xfrm>
            <a:off x="5257800" y="1447800"/>
            <a:ext cx="3276600" cy="48006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3820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>Principles of Space/Visual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3200" b="1" dirty="0" smtClean="0"/>
              <a:t>Pointed/Rounded Shapes</a:t>
            </a:r>
            <a:r>
              <a:rPr lang="en-US" sz="3200" dirty="0" smtClean="0"/>
              <a:t>:  frightened by pointed, secure with rounded shapes and curves</a:t>
            </a:r>
          </a:p>
          <a:p>
            <a:pPr lvl="1"/>
            <a:r>
              <a:rPr lang="en-US" sz="3200" b="1" dirty="0" smtClean="0"/>
              <a:t>Larger/Smaller</a:t>
            </a:r>
            <a:r>
              <a:rPr lang="en-US" sz="3200" dirty="0" smtClean="0"/>
              <a:t>:  larger objects feel stronger</a:t>
            </a:r>
          </a:p>
          <a:p>
            <a:pPr lvl="1"/>
            <a:endParaRPr lang="en-US" sz="3200" dirty="0" smtClean="0"/>
          </a:p>
          <a:p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2667000" y="4114800"/>
            <a:ext cx="1981200" cy="2133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285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>Principles of Space/Visual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800" b="1" dirty="0" smtClean="0"/>
              <a:t>Same or Similar Colors</a:t>
            </a:r>
            <a:r>
              <a:rPr lang="en-US" sz="2800" dirty="0" smtClean="0"/>
              <a:t>:  associated more strong than same or similar shapes</a:t>
            </a:r>
          </a:p>
          <a:p>
            <a:pPr lvl="2"/>
            <a:r>
              <a:rPr lang="en-US" sz="2800" dirty="0" smtClean="0"/>
              <a:t>Repetition and confusion (regularity and irregularity, order and disorder)</a:t>
            </a:r>
          </a:p>
          <a:p>
            <a:pPr lvl="2"/>
            <a:r>
              <a:rPr lang="en-US" sz="2800" dirty="0" smtClean="0"/>
              <a:t>Some repetition gives security, but too much “perfection”- continual, relentless repetition-can be terrifying (isn’t that a metaphor for life!)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377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533400"/>
            <a:ext cx="7910038" cy="588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27114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81000"/>
            <a:ext cx="8271117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47961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380648" y="380998"/>
            <a:ext cx="8306152" cy="6039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43941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delsolbooks.com/jpg/encounter1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57200"/>
            <a:ext cx="4572000" cy="5886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5154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2.bp.blogspot.com/_1qPLMlz01yQ/R23xzJ5--dI/AAAAAAAAAd4/gcbh4S9xNGM/s400/coraline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81000"/>
            <a:ext cx="3095625" cy="3400425"/>
          </a:xfrm>
          <a:prstGeom prst="rect">
            <a:avLst/>
          </a:prstGeom>
          <a:noFill/>
        </p:spPr>
      </p:pic>
      <p:pic>
        <p:nvPicPr>
          <p:cNvPr id="2052" name="Picture 4" descr="coralin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381000"/>
            <a:ext cx="4240076" cy="627697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33400" y="4191000"/>
            <a:ext cx="3429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And do they have an application in film?  Yes, but remember, these are moving pictures, so it is a little different.  Nonetheless…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666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http://witneyman.files.wordpress.com/2009/03/coraline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914400"/>
            <a:ext cx="7934107" cy="472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412014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gothamist.com/attachments/nyc_arts_john/020609coraline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295400"/>
            <a:ext cx="7112000" cy="4267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008799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http://rileycmj236.files.wordpress.com/2009/03/coraline_movie_image__6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914400"/>
            <a:ext cx="7852188" cy="472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1442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thestrangetreatment.com/wp-content/uploads/2009/02/coraline_sho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219200"/>
            <a:ext cx="7772400" cy="46634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04616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redherrings.files.wordpress.com/2009/08/corali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990600"/>
            <a:ext cx="7493000" cy="4495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59303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http://www.legalmoviesdownloads.com/still-frames-movie-pictures/coraline/coraline-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219200"/>
            <a:ext cx="7239000" cy="4343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50634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421</Words>
  <Application>Microsoft Macintosh PowerPoint</Application>
  <PresentationFormat>On-screen Show (4:3)</PresentationFormat>
  <Paragraphs>46</Paragraphs>
  <Slides>18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Apex</vt:lpstr>
      <vt:lpstr>So how do we interpret?</vt:lpstr>
      <vt:lpstr>Principles of Space/Visual Design</vt:lpstr>
      <vt:lpstr>Principles of Space/Visual Design</vt:lpstr>
      <vt:lpstr>Principles of Space/Visual Design</vt:lpstr>
      <vt:lpstr>Principles of Space/Visual Design</vt:lpstr>
      <vt:lpstr>Principles of Space/Visual Design</vt:lpstr>
      <vt:lpstr>Principles of Space/Visual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Principles of Space/Visual Design</dc:title>
  <dc:creator>Meeusen, Meghann</dc:creator>
  <cp:lastModifiedBy>Meghann Meeusen</cp:lastModifiedBy>
  <cp:revision>5</cp:revision>
  <dcterms:created xsi:type="dcterms:W3CDTF">2012-10-15T16:57:18Z</dcterms:created>
  <dcterms:modified xsi:type="dcterms:W3CDTF">2015-12-28T00:20:29Z</dcterms:modified>
</cp:coreProperties>
</file>